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1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ts val="4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"/>
        <a:ea typeface="Roboto"/>
        <a:cs typeface="Roboto"/>
        <a:sym typeface="Roboto"/>
      </a:defRPr>
    </a:lvl1pPr>
    <a:lvl2pPr marL="0" marR="0" indent="228600" algn="l" defTabSz="457200" rtl="0" fontAlgn="auto" latinLnBrk="0" hangingPunct="0">
      <a:lnSpc>
        <a:spcPts val="4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"/>
        <a:ea typeface="Roboto"/>
        <a:cs typeface="Roboto"/>
        <a:sym typeface="Roboto"/>
      </a:defRPr>
    </a:lvl2pPr>
    <a:lvl3pPr marL="0" marR="0" indent="457200" algn="l" defTabSz="457200" rtl="0" fontAlgn="auto" latinLnBrk="0" hangingPunct="0">
      <a:lnSpc>
        <a:spcPts val="4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"/>
        <a:ea typeface="Roboto"/>
        <a:cs typeface="Roboto"/>
        <a:sym typeface="Roboto"/>
      </a:defRPr>
    </a:lvl3pPr>
    <a:lvl4pPr marL="0" marR="0" indent="685800" algn="l" defTabSz="457200" rtl="0" fontAlgn="auto" latinLnBrk="0" hangingPunct="0">
      <a:lnSpc>
        <a:spcPts val="4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"/>
        <a:ea typeface="Roboto"/>
        <a:cs typeface="Roboto"/>
        <a:sym typeface="Roboto"/>
      </a:defRPr>
    </a:lvl4pPr>
    <a:lvl5pPr marL="0" marR="0" indent="914400" algn="l" defTabSz="457200" rtl="0" fontAlgn="auto" latinLnBrk="0" hangingPunct="0">
      <a:lnSpc>
        <a:spcPts val="4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"/>
        <a:ea typeface="Roboto"/>
        <a:cs typeface="Roboto"/>
        <a:sym typeface="Roboto"/>
      </a:defRPr>
    </a:lvl5pPr>
    <a:lvl6pPr marL="0" marR="0" indent="1143000" algn="l" defTabSz="457200" rtl="0" fontAlgn="auto" latinLnBrk="0" hangingPunct="0">
      <a:lnSpc>
        <a:spcPts val="4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"/>
        <a:ea typeface="Roboto"/>
        <a:cs typeface="Roboto"/>
        <a:sym typeface="Roboto"/>
      </a:defRPr>
    </a:lvl6pPr>
    <a:lvl7pPr marL="0" marR="0" indent="1371600" algn="l" defTabSz="457200" rtl="0" fontAlgn="auto" latinLnBrk="0" hangingPunct="0">
      <a:lnSpc>
        <a:spcPts val="4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"/>
        <a:ea typeface="Roboto"/>
        <a:cs typeface="Roboto"/>
        <a:sym typeface="Roboto"/>
      </a:defRPr>
    </a:lvl7pPr>
    <a:lvl8pPr marL="0" marR="0" indent="1600200" algn="l" defTabSz="457200" rtl="0" fontAlgn="auto" latinLnBrk="0" hangingPunct="0">
      <a:lnSpc>
        <a:spcPts val="4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"/>
        <a:ea typeface="Roboto"/>
        <a:cs typeface="Roboto"/>
        <a:sym typeface="Roboto"/>
      </a:defRPr>
    </a:lvl8pPr>
    <a:lvl9pPr marL="0" marR="0" indent="1828800" algn="l" defTabSz="457200" rtl="0" fontAlgn="auto" latinLnBrk="0" hangingPunct="0">
      <a:lnSpc>
        <a:spcPts val="4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"/>
        <a:ea typeface="Roboto"/>
        <a:cs typeface="Roboto"/>
        <a:sym typeface="Robot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50"/>
  </p:normalViewPr>
  <p:slideViewPr>
    <p:cSldViewPr snapToGrid="0" snapToObjects="1">
      <p:cViewPr varScale="1">
        <p:scale>
          <a:sx n="41" d="100"/>
          <a:sy n="41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6209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1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3200"/>
            </a:lvl1pPr>
            <a:lvl2pPr marL="0" indent="0">
              <a:buSzTx/>
              <a:buNone/>
              <a:defRPr sz="3200"/>
            </a:lvl2pPr>
            <a:lvl3pPr marL="0" indent="0">
              <a:buSzTx/>
              <a:buNone/>
              <a:defRPr sz="3200"/>
            </a:lvl3pPr>
            <a:lvl4pPr marL="0" indent="0">
              <a:buSzTx/>
              <a:buNone/>
              <a:defRPr sz="3200"/>
            </a:lvl4pPr>
            <a:lvl5pPr marL="0" indent="0"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3200"/>
            </a:lvl1pPr>
            <a:lvl2pPr marL="0" indent="0">
              <a:buSzTx/>
              <a:buNone/>
              <a:defRPr sz="3200"/>
            </a:lvl2pPr>
            <a:lvl3pPr marL="0" indent="0">
              <a:buSzTx/>
              <a:buNone/>
              <a:defRPr sz="3200"/>
            </a:lvl3pPr>
            <a:lvl4pPr marL="0" indent="0">
              <a:buSzTx/>
              <a:buNone/>
              <a:defRPr sz="3200"/>
            </a:lvl4pPr>
            <a:lvl5pPr marL="0" indent="0"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23333" indent="-423333">
              <a:defRPr sz="3200"/>
            </a:lvl1pPr>
            <a:lvl2pPr marL="1058333" indent="-423333">
              <a:defRPr sz="3200"/>
            </a:lvl2pPr>
            <a:lvl3pPr marL="1693333" indent="-423333">
              <a:defRPr sz="3200"/>
            </a:lvl3pPr>
            <a:lvl4pPr marL="2328333" indent="-423333">
              <a:defRPr sz="3200"/>
            </a:lvl4pPr>
            <a:lvl5pPr marL="2963333" indent="-423333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470568" indent="-470568">
              <a:defRPr sz="3200"/>
            </a:lvl1pPr>
            <a:lvl2pPr marL="1029368" indent="-470568">
              <a:defRPr sz="3200"/>
            </a:lvl2pPr>
            <a:lvl3pPr marL="1588168" indent="-470568">
              <a:defRPr sz="3200"/>
            </a:lvl3pPr>
            <a:lvl4pPr marL="2146968" indent="-470568">
              <a:defRPr sz="3200"/>
            </a:lvl4pPr>
            <a:lvl5pPr marL="2705768" indent="-470568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marL="423333" indent="-423333">
              <a:defRPr sz="3200"/>
            </a:lvl1pPr>
            <a:lvl2pPr marL="1058333" indent="-423333">
              <a:defRPr sz="3200"/>
            </a:lvl2pPr>
            <a:lvl3pPr marL="1693333" indent="-423333">
              <a:defRPr sz="3200"/>
            </a:lvl3pPr>
            <a:lvl4pPr marL="2328333" indent="-423333">
              <a:defRPr sz="3200"/>
            </a:lvl4pPr>
            <a:lvl5pPr marL="2963333" indent="-423333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0721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SzTx/>
              <a:buNone/>
              <a:defRPr sz="3200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  <a:defRPr sz="3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825500">
              <a:lnSpc>
                <a:spcPct val="100000"/>
              </a:lnSpc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4572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l" defTabSz="4572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l" defTabSz="4572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l" defTabSz="4572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l" defTabSz="4572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l" defTabSz="4572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l" defTabSz="4572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l" defTabSz="4572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l" defTabSz="4572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9pPr>
    </p:titleStyle>
    <p:bodyStyle>
      <a:lvl1pPr marL="635000" marR="0" indent="-635000" algn="l" defTabSz="457200" latinLnBrk="0">
        <a:lnSpc>
          <a:spcPts val="4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1pPr>
      <a:lvl2pPr marL="1270000" marR="0" indent="-635000" algn="l" defTabSz="457200" latinLnBrk="0">
        <a:lnSpc>
          <a:spcPts val="4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2pPr>
      <a:lvl3pPr marL="1905000" marR="0" indent="-635000" algn="l" defTabSz="457200" latinLnBrk="0">
        <a:lnSpc>
          <a:spcPts val="4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3pPr>
      <a:lvl4pPr marL="2540000" marR="0" indent="-635000" algn="l" defTabSz="457200" latinLnBrk="0">
        <a:lnSpc>
          <a:spcPts val="4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4pPr>
      <a:lvl5pPr marL="3175000" marR="0" indent="-635000" algn="l" defTabSz="457200" latinLnBrk="0">
        <a:lnSpc>
          <a:spcPts val="4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5pPr>
      <a:lvl6pPr marL="3810000" marR="0" indent="-635000" algn="l" defTabSz="457200" latinLnBrk="0">
        <a:lnSpc>
          <a:spcPts val="4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6pPr>
      <a:lvl7pPr marL="4445000" marR="0" indent="-635000" algn="l" defTabSz="457200" latinLnBrk="0">
        <a:lnSpc>
          <a:spcPts val="4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7pPr>
      <a:lvl8pPr marL="5080000" marR="0" indent="-635000" algn="l" defTabSz="457200" latinLnBrk="0">
        <a:lnSpc>
          <a:spcPts val="4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8pPr>
      <a:lvl9pPr marL="5715000" marR="0" indent="-635000" algn="l" defTabSz="457200" latinLnBrk="0">
        <a:lnSpc>
          <a:spcPts val="4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145" y="5442320"/>
            <a:ext cx="20587855" cy="18338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75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Roboto"/>
                <a:cs typeface="Roboto"/>
                <a:sym typeface="Roboto"/>
              </a:rPr>
              <a:t>ВІДКРИТІ</a:t>
            </a:r>
            <a:r>
              <a:rPr kumimoji="0" lang="uk-UA" sz="75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Roboto"/>
                <a:cs typeface="Roboto"/>
                <a:sym typeface="Roboto"/>
              </a:rPr>
              <a:t> ТОРГИ</a:t>
            </a:r>
            <a:endParaRPr kumimoji="0" lang="ru-RU" sz="75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1624556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4691" y="374030"/>
            <a:ext cx="19368654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Р</a:t>
            </a:r>
            <a:r>
              <a:rPr kumimoji="0" lang="uk-UA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озділ</a:t>
            </a:r>
            <a:r>
              <a:rPr kumimoji="0" lang="uk-UA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«ТЕНДЕРНА</a:t>
            </a:r>
            <a:r>
              <a:rPr kumimoji="0" lang="uk-UA" sz="32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ДОКУМЕНТАЦІЯ</a:t>
            </a: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», </a:t>
            </a:r>
            <a:r>
              <a:rPr kumimoji="0" lang="uk-UA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потібно</a:t>
            </a:r>
            <a:r>
              <a:rPr kumimoji="0" lang="uk-UA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uk-UA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завантажти</a:t>
            </a:r>
            <a:r>
              <a:rPr kumimoji="0" lang="uk-UA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документаці</a:t>
            </a:r>
            <a:r>
              <a:rPr lang="uk-UA" dirty="0" smtClean="0"/>
              <a:t>ю.</a:t>
            </a:r>
            <a:r>
              <a:rPr lang="uk-UA" dirty="0"/>
              <a:t> Натискаємо </a:t>
            </a:r>
            <a:r>
              <a:rPr lang="uk-UA" b="1" dirty="0">
                <a:solidFill>
                  <a:srgbClr val="0070C0"/>
                </a:solidFill>
              </a:rPr>
              <a:t>«Додати файл документації», </a:t>
            </a:r>
            <a:r>
              <a:rPr lang="uk-UA" dirty="0"/>
              <a:t>обираємо документ. Далі обираємо </a:t>
            </a:r>
            <a:r>
              <a:rPr lang="uk-UA" b="1" dirty="0">
                <a:solidFill>
                  <a:srgbClr val="0070C0"/>
                </a:solidFill>
              </a:rPr>
              <a:t>Тип документу </a:t>
            </a:r>
            <a:r>
              <a:rPr lang="uk-UA" dirty="0"/>
              <a:t>з переліку і також зазначаємо </a:t>
            </a:r>
            <a:r>
              <a:rPr lang="uk-UA" b="1" dirty="0">
                <a:solidFill>
                  <a:srgbClr val="0070C0"/>
                </a:solidFill>
              </a:rPr>
              <a:t>Рівень документу</a:t>
            </a:r>
            <a:r>
              <a:rPr lang="uk-UA" dirty="0"/>
              <a:t>. Надпис – </a:t>
            </a:r>
            <a:r>
              <a:rPr lang="uk-UA" i="1" dirty="0">
                <a:solidFill>
                  <a:srgbClr val="0070C0"/>
                </a:solidFill>
              </a:rPr>
              <a:t>Документ не завантажено в ЦБД</a:t>
            </a:r>
            <a:r>
              <a:rPr lang="uk-UA" dirty="0"/>
              <a:t>, означає що даний файл прикріплений. Він завантажиться після опублікування закупівлі</a:t>
            </a:r>
            <a:r>
              <a:rPr lang="uk-UA" dirty="0" smtClean="0"/>
              <a:t>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27" y="3676528"/>
            <a:ext cx="19498887" cy="1003947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21527" y="12718473"/>
            <a:ext cx="3906982" cy="1112865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69127" y="7008262"/>
            <a:ext cx="1968411" cy="831272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69127" y="7894580"/>
            <a:ext cx="2632364" cy="831272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96836" y="10901827"/>
            <a:ext cx="2632364" cy="831272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96836" y="11733099"/>
            <a:ext cx="2632364" cy="831272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49731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18" y="3801773"/>
            <a:ext cx="18173481" cy="7337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6145" y="521979"/>
            <a:ext cx="1964574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</a:rPr>
              <a:t>«ДАТА ТА СТРОКИ», </a:t>
            </a:r>
            <a:r>
              <a:rPr lang="ru-RU" dirty="0" err="1" smtClean="0"/>
              <a:t>зазначаємо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</a:rPr>
              <a:t>Кінцевий</a:t>
            </a:r>
            <a:r>
              <a:rPr lang="ru-RU" b="1" dirty="0" smtClean="0">
                <a:solidFill>
                  <a:srgbClr val="0070C0"/>
                </a:solidFill>
              </a:rPr>
              <a:t> строк </a:t>
            </a:r>
            <a:r>
              <a:rPr lang="ru-RU" b="1" dirty="0" err="1" smtClean="0">
                <a:solidFill>
                  <a:srgbClr val="0070C0"/>
                </a:solidFill>
              </a:rPr>
              <a:t>подання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тендерних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пропозицій</a:t>
            </a:r>
            <a:r>
              <a:rPr lang="ru-RU" dirty="0" smtClean="0"/>
              <a:t>»,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повиненн</a:t>
            </a:r>
            <a:r>
              <a:rPr lang="ru-RU" dirty="0" smtClean="0"/>
              <a:t> </a:t>
            </a:r>
            <a:r>
              <a:rPr lang="ru-RU" dirty="0" err="1" smtClean="0"/>
              <a:t>тривати</a:t>
            </a:r>
            <a:r>
              <a:rPr lang="ru-RU" dirty="0" smtClean="0"/>
              <a:t> не меньше 15 </a:t>
            </a:r>
            <a:r>
              <a:rPr lang="ru-RU" dirty="0" err="1" smtClean="0"/>
              <a:t>календарних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. </a:t>
            </a:r>
            <a:r>
              <a:rPr lang="ru-RU" dirty="0" err="1" smtClean="0"/>
              <a:t>Години</a:t>
            </a:r>
            <a:r>
              <a:rPr lang="ru-RU" dirty="0" smtClean="0"/>
              <a:t> </a:t>
            </a:r>
            <a:r>
              <a:rPr lang="ru-RU" dirty="0" err="1" smtClean="0"/>
              <a:t>заповнюються</a:t>
            </a:r>
            <a:r>
              <a:rPr lang="ru-RU" dirty="0" smtClean="0"/>
              <a:t> за </a:t>
            </a:r>
            <a:r>
              <a:rPr lang="ru-RU" dirty="0" err="1" smtClean="0"/>
              <a:t>бажанням</a:t>
            </a:r>
            <a:r>
              <a:rPr lang="ru-RU" dirty="0" smtClean="0"/>
              <a:t>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872370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4473" y="503179"/>
            <a:ext cx="1914698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Так як закупівля була оголошена із плану , </a:t>
            </a:r>
            <a:r>
              <a:rPr lang="uk-UA" b="1" dirty="0">
                <a:solidFill>
                  <a:srgbClr val="0070C0"/>
                </a:solidFill>
              </a:rPr>
              <a:t>Ідентифікатор плану </a:t>
            </a:r>
            <a:r>
              <a:rPr lang="uk-UA" dirty="0"/>
              <a:t>автоматично </a:t>
            </a:r>
            <a:r>
              <a:rPr lang="uk-UA" dirty="0" err="1"/>
              <a:t>зафіксувався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507" y="1911926"/>
            <a:ext cx="16655586" cy="3796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928" y="6286098"/>
            <a:ext cx="23996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Перевіряємо заповнену інформацію, і натискаємо </a:t>
            </a:r>
            <a:r>
              <a:rPr lang="uk-UA" b="1" dirty="0">
                <a:solidFill>
                  <a:srgbClr val="0070C0"/>
                </a:solidFill>
              </a:rPr>
              <a:t>«ОПУБЛІКУВАТИ».</a:t>
            </a:r>
            <a:r>
              <a:rPr lang="uk-UA" dirty="0"/>
              <a:t> . Після того як закупівля буде опублікована, з</a:t>
            </a:r>
            <a:r>
              <a:rPr lang="en-US" dirty="0"/>
              <a:t>’</a:t>
            </a:r>
            <a:r>
              <a:rPr lang="uk-UA" dirty="0"/>
              <a:t>явиться надпис </a:t>
            </a:r>
            <a:r>
              <a:rPr lang="en-US" dirty="0"/>
              <a:t> </a:t>
            </a:r>
            <a:r>
              <a:rPr lang="uk-UA" b="1" dirty="0">
                <a:solidFill>
                  <a:srgbClr val="0070C0"/>
                </a:solidFill>
              </a:rPr>
              <a:t>«Зміни збережено, тендер опубліковано».</a:t>
            </a:r>
            <a:endParaRPr lang="ru-RU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dirty="0"/>
              <a:t>Є кнопка </a:t>
            </a:r>
            <a:r>
              <a:rPr lang="uk-UA" b="1" dirty="0">
                <a:solidFill>
                  <a:srgbClr val="0070C0"/>
                </a:solidFill>
              </a:rPr>
              <a:t>«Зберегти як чернетку»,  </a:t>
            </a:r>
            <a:r>
              <a:rPr lang="uk-UA" dirty="0"/>
              <a:t>яка зберігає дані у чернетку, до якої можна буде пізніше повернутись.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CEA0A8-6074-4A2E-A408-97F0116CB3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92" t="26689" r="17177" b="57710"/>
          <a:stretch/>
        </p:blipFill>
        <p:spPr>
          <a:xfrm>
            <a:off x="2837080" y="9524206"/>
            <a:ext cx="19575624" cy="258206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350327" y="2715268"/>
            <a:ext cx="3906982" cy="766693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043564" y="4267200"/>
            <a:ext cx="4528529" cy="1440871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16507" y="4267200"/>
            <a:ext cx="4340802" cy="1440871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878022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8556" y="3770770"/>
            <a:ext cx="229395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Якщо після опублікування , з</a:t>
            </a:r>
            <a:r>
              <a:rPr lang="en-US" dirty="0"/>
              <a:t>’</a:t>
            </a:r>
            <a:r>
              <a:rPr lang="uk-UA" dirty="0"/>
              <a:t>являється повідомлення </a:t>
            </a:r>
            <a:r>
              <a:rPr lang="uk-UA" dirty="0">
                <a:solidFill>
                  <a:srgbClr val="0070C0"/>
                </a:solidFill>
              </a:rPr>
              <a:t>«Виявлено некоректність наданих даних, перевірте , будь ласка, внесену інформацію», </a:t>
            </a:r>
            <a:r>
              <a:rPr lang="uk-UA" dirty="0"/>
              <a:t>потрібно перевірити чи співпадають дані закупівлі з планом, а саме : </a:t>
            </a:r>
            <a:r>
              <a:rPr lang="uk-UA" i="1" dirty="0"/>
              <a:t>Код ЄДРПОУ замовника, код ДК згідно класифікатора 021:2015 , та тип процедури.</a:t>
            </a: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37A8A41-D528-47ED-9854-F9D00AD59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6" t="31950" r="32463" b="58980"/>
          <a:stretch/>
        </p:blipFill>
        <p:spPr>
          <a:xfrm>
            <a:off x="3372767" y="7377113"/>
            <a:ext cx="18365298" cy="24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1266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98" y="3719078"/>
            <a:ext cx="21905523" cy="9331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4363" y="1920558"/>
            <a:ext cx="19507200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Ось так буде виглядати закупівля після опублікування.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600755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8556" y="8708002"/>
            <a:ext cx="22672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Далі є можливість скористатись такими опціями як</a:t>
            </a:r>
            <a:r>
              <a:rPr lang="uk-UA" dirty="0" smtClean="0"/>
              <a:t>: </a:t>
            </a:r>
            <a:r>
              <a:rPr lang="uk-UA" b="1" dirty="0">
                <a:solidFill>
                  <a:srgbClr val="0070C0"/>
                </a:solidFill>
              </a:rPr>
              <a:t>ЗАПРОСИТИ ПОСТАЧАЛЬНИКА , РЕАДГУВАТИ , ВІДМІНИТИ ЗАКУПІВЛЮ.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87A8486-6F39-4512-85FF-D936AF223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05" t="72523" r="38810" b="14060"/>
          <a:stretch/>
        </p:blipFill>
        <p:spPr>
          <a:xfrm>
            <a:off x="7342908" y="10589810"/>
            <a:ext cx="10059694" cy="3126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3360150" y="521979"/>
            <a:ext cx="1998111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язково</a:t>
            </a:r>
            <a:r>
              <a:rPr lang="uk-UA" dirty="0" smtClean="0"/>
              <a:t> накладаємо КЕП/ЕЦП, натискаючи на кнопку </a:t>
            </a:r>
            <a:r>
              <a:rPr lang="uk-UA" b="1" dirty="0" smtClean="0">
                <a:solidFill>
                  <a:srgbClr val="0070C0"/>
                </a:solidFill>
              </a:rPr>
              <a:t>«</a:t>
            </a:r>
            <a:r>
              <a:rPr lang="uk-UA" b="1" dirty="0">
                <a:solidFill>
                  <a:srgbClr val="0070C0"/>
                </a:solidFill>
              </a:rPr>
              <a:t>НАКЛАСТИ КЕП/ЕЦП НА УМОВИ </a:t>
            </a:r>
            <a:r>
              <a:rPr lang="uk-UA" b="1" dirty="0" smtClean="0">
                <a:solidFill>
                  <a:srgbClr val="0070C0"/>
                </a:solidFill>
              </a:rPr>
              <a:t>ОГОЛОШЕННЯ».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342908" y="11610109"/>
            <a:ext cx="10446328" cy="803564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150" y="2807780"/>
            <a:ext cx="16314820" cy="60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57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89019" y="3338281"/>
            <a:ext cx="20643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ea typeface="Times New Roman" panose="02020603050405020304" pitchFamily="18" charset="0"/>
              </a:rPr>
              <a:t>Якщо для участі в закупівлі було подано лише 1 пропозицію, система автоматично переводить закупівлю  </a:t>
            </a:r>
            <a:r>
              <a:rPr lang="uk-UA" dirty="0" smtClean="0">
                <a:ea typeface="Times New Roman" panose="02020603050405020304" pitchFamily="18" charset="0"/>
              </a:rPr>
              <a:t>в статус «Закупівля не відбулась». Якщо </a:t>
            </a:r>
            <a:r>
              <a:rPr lang="uk-UA" dirty="0">
                <a:ea typeface="Times New Roman" panose="02020603050405020304" pitchFamily="18" charset="0"/>
              </a:rPr>
              <a:t>було подано дві і більше</a:t>
            </a:r>
            <a:r>
              <a:rPr lang="uk-UA" b="1" dirty="0">
                <a:ea typeface="Times New Roman" panose="02020603050405020304" pitchFamily="18" charset="0"/>
              </a:rPr>
              <a:t> </a:t>
            </a:r>
            <a:r>
              <a:rPr lang="uk-UA" dirty="0">
                <a:ea typeface="Times New Roman" panose="02020603050405020304" pitchFamily="18" charset="0"/>
              </a:rPr>
              <a:t>пропозиції, система спочатку назначає дату аукціону.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/>
              <a:t>Коли </a:t>
            </a:r>
            <a:r>
              <a:rPr lang="ru-RU" dirty="0" err="1"/>
              <a:t>закупівля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статусом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Акуціон</a:t>
            </a:r>
            <a:r>
              <a:rPr lang="ru-RU" b="1" dirty="0">
                <a:solidFill>
                  <a:srgbClr val="0070C0"/>
                </a:solidFill>
              </a:rPr>
              <a:t>» </a:t>
            </a:r>
            <a:r>
              <a:rPr lang="ru-RU" dirty="0"/>
              <a:t>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за </a:t>
            </a:r>
            <a:r>
              <a:rPr lang="ru-RU" dirty="0" err="1"/>
              <a:t>перебігом</a:t>
            </a:r>
            <a:r>
              <a:rPr lang="ru-RU" dirty="0"/>
              <a:t> </a:t>
            </a:r>
            <a:r>
              <a:rPr lang="ru-RU" dirty="0" err="1"/>
              <a:t>електроного</a:t>
            </a:r>
            <a:r>
              <a:rPr lang="ru-RU" dirty="0"/>
              <a:t> </a:t>
            </a:r>
            <a:r>
              <a:rPr lang="ru-RU" dirty="0" err="1"/>
              <a:t>Аукціону</a:t>
            </a:r>
            <a:r>
              <a:rPr lang="ru-RU" dirty="0"/>
              <a:t> у </a:t>
            </a:r>
            <a:r>
              <a:rPr lang="ru-RU" dirty="0" err="1"/>
              <a:t>зазначений</a:t>
            </a:r>
            <a:r>
              <a:rPr lang="ru-RU" dirty="0"/>
              <a:t> час в он-</a:t>
            </a:r>
            <a:r>
              <a:rPr lang="ru-RU" dirty="0" err="1"/>
              <a:t>лайн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.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натиснути</a:t>
            </a:r>
            <a:r>
              <a:rPr lang="ru-RU" dirty="0"/>
              <a:t> на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Перебіг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аукціону</a:t>
            </a:r>
            <a:r>
              <a:rPr lang="ru-RU" b="1" dirty="0">
                <a:solidFill>
                  <a:srgbClr val="0070C0"/>
                </a:solidFill>
              </a:rPr>
              <a:t>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7162CD-0BE2-43EA-9470-E3E09A57B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5" t="72344" r="42483" b="16191"/>
          <a:stretch/>
        </p:blipFill>
        <p:spPr>
          <a:xfrm>
            <a:off x="3936673" y="8117861"/>
            <a:ext cx="16407954" cy="26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957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9056" y="211859"/>
            <a:ext cx="205264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Строк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вигідної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не повинен </a:t>
            </a:r>
            <a:r>
              <a:rPr lang="ru-RU" dirty="0" err="1">
                <a:solidFill>
                  <a:schemeClr val="tx1"/>
                </a:solidFill>
              </a:rPr>
              <a:t>перевищувати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5 </a:t>
            </a:r>
            <a:r>
              <a:rPr lang="ru-RU" b="1" dirty="0" err="1">
                <a:solidFill>
                  <a:srgbClr val="0070C0"/>
                </a:solidFill>
              </a:rPr>
              <a:t>робочих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днів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з дня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аукціону</a:t>
            </a:r>
            <a:r>
              <a:rPr lang="ru-RU" dirty="0"/>
              <a:t>, та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аргументовано</a:t>
            </a:r>
            <a:r>
              <a:rPr lang="ru-RU" dirty="0"/>
              <a:t> </a:t>
            </a:r>
            <a:r>
              <a:rPr lang="ru-RU" b="1" dirty="0" err="1">
                <a:solidFill>
                  <a:srgbClr val="0070C0"/>
                </a:solidFill>
              </a:rPr>
              <a:t>продовжений</a:t>
            </a:r>
            <a:r>
              <a:rPr lang="ru-RU" b="1" dirty="0">
                <a:solidFill>
                  <a:srgbClr val="0070C0"/>
                </a:solidFill>
              </a:rPr>
              <a:t> до 20 </a:t>
            </a:r>
            <a:r>
              <a:rPr lang="ru-RU" b="1" dirty="0" err="1">
                <a:solidFill>
                  <a:srgbClr val="0070C0"/>
                </a:solidFill>
              </a:rPr>
              <a:t>робочих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днів</a:t>
            </a:r>
            <a:r>
              <a:rPr lang="ru-RU" dirty="0" smtClean="0"/>
              <a:t>. Для </a:t>
            </a:r>
            <a:r>
              <a:rPr lang="ru-RU" dirty="0" err="1" smtClean="0"/>
              <a:t>цьго</a:t>
            </a:r>
            <a:r>
              <a:rPr lang="ru-RU" dirty="0" smtClean="0"/>
              <a:t> </a:t>
            </a:r>
            <a:r>
              <a:rPr lang="ru-RU" dirty="0" err="1" smtClean="0"/>
              <a:t>натискаєте</a:t>
            </a:r>
            <a:r>
              <a:rPr lang="ru-RU" dirty="0" smtClean="0"/>
              <a:t> «</a:t>
            </a:r>
            <a:r>
              <a:rPr lang="ru-RU" dirty="0" err="1" smtClean="0"/>
              <a:t>Подовжити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 smtClean="0"/>
              <a:t>пропозицій</a:t>
            </a:r>
            <a:r>
              <a:rPr lang="ru-RU" dirty="0" smtClean="0"/>
              <a:t>» та </a:t>
            </a:r>
            <a:r>
              <a:rPr lang="ru-RU" dirty="0" err="1" smtClean="0"/>
              <a:t>підвантажуєте</a:t>
            </a:r>
            <a:r>
              <a:rPr lang="ru-RU" dirty="0" smtClean="0"/>
              <a:t> </a:t>
            </a:r>
            <a:r>
              <a:rPr lang="ru-RU" dirty="0" err="1" smtClean="0"/>
              <a:t>відповідний</a:t>
            </a:r>
            <a:r>
              <a:rPr lang="ru-RU" dirty="0" smtClean="0"/>
              <a:t> Протокол.  </a:t>
            </a:r>
            <a:r>
              <a:rPr lang="uk-UA" dirty="0"/>
              <a:t>Щоб визначити Учасника переможцем, потрібно натиснути відповідну кнопку </a:t>
            </a:r>
            <a:r>
              <a:rPr lang="uk-UA" b="1" dirty="0">
                <a:solidFill>
                  <a:srgbClr val="0070C0"/>
                </a:solidFill>
              </a:rPr>
              <a:t>«ПЕРЕМОЖЕЦЬ» </a:t>
            </a:r>
            <a:r>
              <a:rPr lang="uk-UA" dirty="0"/>
              <a:t>навпроти назви компанії Учасника. Якщо пропозиція Учасника підлягає відхиленню , то </a:t>
            </a:r>
            <a:r>
              <a:rPr lang="uk-UA" dirty="0" smtClean="0"/>
              <a:t>натискаєте </a:t>
            </a:r>
            <a:r>
              <a:rPr lang="uk-UA" b="1" dirty="0" smtClean="0">
                <a:solidFill>
                  <a:srgbClr val="0070C0"/>
                </a:solidFill>
              </a:rPr>
              <a:t>«ДИСКВАЛІФІКУВАТИ». </a:t>
            </a:r>
            <a:r>
              <a:rPr lang="uk-UA" dirty="0"/>
              <a:t>У випадку коли необхідно надати </a:t>
            </a:r>
            <a:r>
              <a:rPr lang="uk-UA" dirty="0" smtClean="0"/>
              <a:t>учаснику додатковий </a:t>
            </a:r>
            <a:r>
              <a:rPr lang="uk-UA" dirty="0"/>
              <a:t>час (24 години) на виправлення помилок , згідно п.16 ст.29 Закону України «Про публічні закупівлі</a:t>
            </a:r>
            <a:r>
              <a:rPr lang="uk-UA" dirty="0" smtClean="0"/>
              <a:t>» натискаєте </a:t>
            </a:r>
            <a:r>
              <a:rPr lang="uk-UA" b="1" dirty="0">
                <a:solidFill>
                  <a:srgbClr val="0070C0"/>
                </a:solidFill>
              </a:rPr>
              <a:t>«Повідомлення з вимогою про усунення </a:t>
            </a:r>
            <a:r>
              <a:rPr lang="uk-UA" b="1" dirty="0" err="1">
                <a:solidFill>
                  <a:srgbClr val="0070C0"/>
                </a:solidFill>
              </a:rPr>
              <a:t>невідповідностей</a:t>
            </a:r>
            <a:r>
              <a:rPr lang="uk-UA" b="1" dirty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23" y="6143028"/>
            <a:ext cx="23376968" cy="6521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4216" y="8675077"/>
            <a:ext cx="5439508" cy="3211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23" y="10345384"/>
            <a:ext cx="17519693" cy="1541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56" y="11886620"/>
            <a:ext cx="23376968" cy="172986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8194216" y="9829569"/>
            <a:ext cx="2625969" cy="515815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925692" y="9782676"/>
            <a:ext cx="2602524" cy="609600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194216" y="10881194"/>
            <a:ext cx="4530222" cy="770618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434369" y="11792255"/>
            <a:ext cx="5205046" cy="662288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580688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40727" y="236770"/>
            <a:ext cx="19752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документ про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переможця</a:t>
            </a:r>
            <a:r>
              <a:rPr lang="ru-RU" dirty="0"/>
              <a:t>. Алгоритм </a:t>
            </a:r>
            <a:r>
              <a:rPr lang="ru-RU" dirty="0" err="1"/>
              <a:t>додання</a:t>
            </a:r>
            <a:r>
              <a:rPr lang="ru-RU" dirty="0"/>
              <a:t> </a:t>
            </a:r>
            <a:r>
              <a:rPr lang="ru-RU" dirty="0" smtClean="0"/>
              <a:t>документу: 1. </a:t>
            </a:r>
            <a:r>
              <a:rPr lang="ru-RU" dirty="0" err="1" smtClean="0"/>
              <a:t>Натискаємо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Оберіть</a:t>
            </a:r>
            <a:r>
              <a:rPr lang="ru-RU" b="1" dirty="0">
                <a:solidFill>
                  <a:srgbClr val="0070C0"/>
                </a:solidFill>
              </a:rPr>
              <a:t> файл» </a:t>
            </a:r>
            <a:r>
              <a:rPr lang="ru-RU" dirty="0"/>
              <a:t>та </a:t>
            </a:r>
            <a:r>
              <a:rPr lang="ru-RU" dirty="0" err="1"/>
              <a:t>обираємо</a:t>
            </a:r>
            <a:r>
              <a:rPr lang="ru-RU" dirty="0"/>
              <a:t> </a:t>
            </a:r>
            <a:r>
              <a:rPr lang="ru-RU" dirty="0" smtClean="0"/>
              <a:t>файл. 2. </a:t>
            </a:r>
            <a:r>
              <a:rPr lang="ru-RU" dirty="0" err="1" smtClean="0"/>
              <a:t>Прописуємо</a:t>
            </a:r>
            <a:r>
              <a:rPr lang="ru-RU" dirty="0" smtClean="0"/>
              <a:t> </a:t>
            </a:r>
            <a:r>
              <a:rPr lang="ru-RU" dirty="0" err="1"/>
              <a:t>назву</a:t>
            </a:r>
            <a:r>
              <a:rPr lang="ru-RU" dirty="0"/>
              <a:t> документа у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Вкажіть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назву</a:t>
            </a:r>
            <a:r>
              <a:rPr lang="ru-RU" b="1" dirty="0">
                <a:solidFill>
                  <a:srgbClr val="0070C0"/>
                </a:solidFill>
              </a:rPr>
              <a:t> документу</a:t>
            </a:r>
            <a:r>
              <a:rPr lang="ru-RU" b="1" dirty="0" smtClean="0">
                <a:solidFill>
                  <a:srgbClr val="0070C0"/>
                </a:solidFill>
              </a:rPr>
              <a:t>». </a:t>
            </a:r>
            <a:r>
              <a:rPr lang="ru-RU" dirty="0" smtClean="0">
                <a:solidFill>
                  <a:schemeClr val="tx1"/>
                </a:solidFill>
              </a:rPr>
              <a:t>3.</a:t>
            </a:r>
            <a:r>
              <a:rPr lang="ru-RU" dirty="0" smtClean="0"/>
              <a:t>Із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обираємо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Вкажіть</a:t>
            </a:r>
            <a:r>
              <a:rPr lang="ru-RU" b="1" dirty="0">
                <a:solidFill>
                  <a:srgbClr val="0070C0"/>
                </a:solidFill>
              </a:rPr>
              <a:t> тип документу</a:t>
            </a:r>
            <a:r>
              <a:rPr lang="ru-RU" b="1" dirty="0" smtClean="0">
                <a:solidFill>
                  <a:srgbClr val="0070C0"/>
                </a:solidFill>
              </a:rPr>
              <a:t>».</a:t>
            </a:r>
            <a:r>
              <a:rPr lang="ru-RU" dirty="0" smtClean="0">
                <a:solidFill>
                  <a:schemeClr val="tx1"/>
                </a:solidFill>
              </a:rPr>
              <a:t> 4. </a:t>
            </a:r>
            <a:r>
              <a:rPr lang="ru-RU" dirty="0" err="1" smtClean="0"/>
              <a:t>Натискаємо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«ДОДАТИ</a:t>
            </a:r>
            <a:r>
              <a:rPr lang="ru-RU" b="1" dirty="0" smtClean="0">
                <a:solidFill>
                  <a:srgbClr val="0070C0"/>
                </a:solidFill>
              </a:rPr>
              <a:t>». </a:t>
            </a:r>
            <a:r>
              <a:rPr lang="ru-RU" dirty="0" err="1" smtClean="0">
                <a:solidFill>
                  <a:schemeClr val="tx1"/>
                </a:solidFill>
              </a:rPr>
              <a:t>Далі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потрібно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поставити</a:t>
            </a:r>
            <a:r>
              <a:rPr lang="ru-RU" dirty="0" smtClean="0">
                <a:solidFill>
                  <a:schemeClr val="tx1"/>
                </a:solidFill>
              </a:rPr>
              <a:t> галочки , </a:t>
            </a: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</a:rPr>
              <a:t>Відповідає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кваліфікаційним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критеріям</a:t>
            </a:r>
            <a:r>
              <a:rPr lang="ru-RU" b="1" dirty="0" smtClean="0">
                <a:solidFill>
                  <a:srgbClr val="0070C0"/>
                </a:solidFill>
              </a:rPr>
              <a:t>….» </a:t>
            </a:r>
            <a:r>
              <a:rPr lang="ru-RU" dirty="0" smtClean="0">
                <a:solidFill>
                  <a:schemeClr val="tx1"/>
                </a:solidFill>
              </a:rPr>
              <a:t>і </a:t>
            </a: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</a:rPr>
              <a:t>Відсутні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підстави</a:t>
            </a:r>
            <a:r>
              <a:rPr lang="ru-RU" b="1" dirty="0" smtClean="0">
                <a:solidFill>
                  <a:srgbClr val="0070C0"/>
                </a:solidFill>
              </a:rPr>
              <a:t>….». </a:t>
            </a:r>
            <a:r>
              <a:rPr lang="ru-RU" dirty="0" err="1" smtClean="0"/>
              <a:t>Зберігаємо</a:t>
            </a:r>
            <a:r>
              <a:rPr lang="ru-RU" dirty="0" smtClean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smtClean="0"/>
              <a:t>через </a:t>
            </a:r>
            <a:r>
              <a:rPr lang="ru-RU" dirty="0"/>
              <a:t>кнопку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Зберегти</a:t>
            </a:r>
            <a:r>
              <a:rPr lang="ru-RU" b="1" dirty="0" smtClean="0">
                <a:solidFill>
                  <a:srgbClr val="0070C0"/>
                </a:solidFill>
              </a:rPr>
              <a:t>». </a:t>
            </a:r>
            <a:r>
              <a:rPr lang="ru-RU" dirty="0" smtClean="0">
                <a:solidFill>
                  <a:schemeClr val="tx1"/>
                </a:solidFill>
              </a:rPr>
              <a:t>І </a:t>
            </a:r>
            <a:r>
              <a:rPr lang="ru-RU" dirty="0" err="1" smtClean="0">
                <a:solidFill>
                  <a:schemeClr val="tx1"/>
                </a:solidFill>
              </a:rPr>
              <a:t>накладаємо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КЕП/ЕЦП 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06" y="4184073"/>
            <a:ext cx="18214204" cy="9060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23127" y="8406732"/>
            <a:ext cx="1496291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kumimoji="0" lang="uk-UA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1273" y="8536862"/>
            <a:ext cx="1440872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2.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7927" y="9405309"/>
            <a:ext cx="1163782" cy="637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kumimoji="0" lang="uk-UA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93891" y="8536862"/>
            <a:ext cx="1330037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kumimoji="0" lang="uk-UA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66109" y="10280073"/>
            <a:ext cx="1745673" cy="1551709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096509" y="11831782"/>
            <a:ext cx="3422074" cy="1108363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656853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29890" y="490404"/>
            <a:ext cx="200038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b="1" dirty="0" err="1" smtClean="0"/>
              <a:t>статті</a:t>
            </a:r>
            <a:r>
              <a:rPr lang="ru-RU" b="1" dirty="0" smtClean="0"/>
              <a:t> 33, пункт 6</a:t>
            </a:r>
            <a:r>
              <a:rPr lang="ru-RU" dirty="0" smtClean="0"/>
              <a:t>. : </a:t>
            </a:r>
            <a:r>
              <a:rPr lang="ru-RU" dirty="0" err="1" smtClean="0"/>
              <a:t>Замовник</a:t>
            </a:r>
            <a:r>
              <a:rPr lang="ru-RU" dirty="0" smtClean="0"/>
              <a:t> </a:t>
            </a:r>
            <a:r>
              <a:rPr lang="ru-RU" dirty="0" err="1"/>
              <a:t>укладає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закупівлю</a:t>
            </a:r>
            <a:r>
              <a:rPr lang="ru-RU" dirty="0"/>
              <a:t> з </a:t>
            </a:r>
            <a:r>
              <a:rPr lang="ru-RU" dirty="0" err="1"/>
              <a:t>учасником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визнаний</a:t>
            </a:r>
            <a:r>
              <a:rPr lang="ru-RU" dirty="0"/>
              <a:t> </a:t>
            </a:r>
            <a:r>
              <a:rPr lang="ru-RU" dirty="0" err="1"/>
              <a:t>переможцем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строку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, не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через 20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укласти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закупівлю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тендерної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та </a:t>
            </a:r>
            <a:r>
              <a:rPr lang="ru-RU" dirty="0" err="1"/>
              <a:t>тендерної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переможця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обґрунтованої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строк для </a:t>
            </a:r>
            <a:r>
              <a:rPr lang="ru-RU" dirty="0" err="1"/>
              <a:t>укладання</a:t>
            </a:r>
            <a:r>
              <a:rPr lang="ru-RU" dirty="0"/>
              <a:t> договору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продовжений</a:t>
            </a:r>
            <a:r>
              <a:rPr lang="ru-RU" dirty="0"/>
              <a:t> до 60 </a:t>
            </a:r>
            <a:r>
              <a:rPr lang="ru-RU" dirty="0" err="1"/>
              <a:t>днів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Для </a:t>
            </a:r>
            <a:r>
              <a:rPr lang="ru-RU" dirty="0" err="1"/>
              <a:t>завантаження</a:t>
            </a:r>
            <a:r>
              <a:rPr lang="ru-RU" dirty="0"/>
              <a:t> договору </a:t>
            </a:r>
            <a:r>
              <a:rPr lang="ru-RU" dirty="0" err="1"/>
              <a:t>натискаємо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«ДОДАТИ КОНТРАКТ».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AFAFF27-3342-4109-A634-0664D8EC3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9" t="50000" r="19626" b="32484"/>
          <a:stretch/>
        </p:blipFill>
        <p:spPr>
          <a:xfrm>
            <a:off x="668556" y="6516339"/>
            <a:ext cx="22965167" cy="350064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8452124" y="7232073"/>
            <a:ext cx="2790092" cy="1136072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202351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99692" y="4796007"/>
            <a:ext cx="178425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cs typeface="Times New Roman" panose="02020603050405020304" pitchFamily="18" charset="0"/>
              </a:rPr>
              <a:t>статті</a:t>
            </a:r>
            <a:r>
              <a:rPr lang="ru-RU" b="1" dirty="0">
                <a:cs typeface="Times New Roman" panose="02020603050405020304" pitchFamily="18" charset="0"/>
              </a:rPr>
              <a:t> 4, 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пункт 1 , </a:t>
            </a:r>
            <a:r>
              <a:rPr lang="ru-RU" b="1" dirty="0" err="1">
                <a:cs typeface="Times New Roman" panose="02020603050405020304" pitchFamily="18" charset="0"/>
              </a:rPr>
              <a:t>абз</a:t>
            </a:r>
            <a:r>
              <a:rPr lang="ru-RU" b="1" dirty="0">
                <a:cs typeface="Times New Roman" panose="02020603050405020304" pitchFamily="18" charset="0"/>
              </a:rPr>
              <a:t> 3:  </a:t>
            </a:r>
            <a:r>
              <a:rPr lang="ru-RU" dirty="0" err="1">
                <a:cs typeface="Times New Roman" panose="02020603050405020304" pitchFamily="18" charset="0"/>
              </a:rPr>
              <a:t>Закупівля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cs typeface="Times New Roman" panose="02020603050405020304" pitchFamily="18" charset="0"/>
              </a:rPr>
              <a:t> до </a:t>
            </a:r>
            <a:r>
              <a:rPr lang="ru-RU" dirty="0" err="1">
                <a:cs typeface="Times New Roman" panose="02020603050405020304" pitchFamily="18" charset="0"/>
              </a:rPr>
              <a:t>річного</a:t>
            </a:r>
            <a:r>
              <a:rPr lang="ru-RU" dirty="0">
                <a:cs typeface="Times New Roman" panose="02020603050405020304" pitchFamily="18" charset="0"/>
              </a:rPr>
              <a:t> плану.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cs typeface="Times New Roman" panose="02020603050405020304" pitchFamily="18" charset="0"/>
              </a:rPr>
              <a:t>Тому перед </a:t>
            </a:r>
            <a:r>
              <a:rPr lang="ru-RU" dirty="0" err="1" smtClean="0">
                <a:cs typeface="Times New Roman" panose="02020603050405020304" pitchFamily="18" charset="0"/>
              </a:rPr>
              <a:t>тим</a:t>
            </a:r>
            <a:r>
              <a:rPr lang="ru-RU" dirty="0" smtClean="0">
                <a:cs typeface="Times New Roman" panose="02020603050405020304" pitchFamily="18" charset="0"/>
              </a:rPr>
              <a:t>, </a:t>
            </a:r>
            <a:r>
              <a:rPr lang="ru-RU" dirty="0">
                <a:cs typeface="Times New Roman" panose="02020603050405020304" pitchFamily="18" charset="0"/>
              </a:rPr>
              <a:t>як </a:t>
            </a:r>
            <a:r>
              <a:rPr lang="ru-RU" dirty="0" err="1">
                <a:cs typeface="Times New Roman" panose="02020603050405020304" pitchFamily="18" charset="0"/>
              </a:rPr>
              <a:t>оголосити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cs typeface="Times New Roman" panose="02020603050405020304" pitchFamily="18" charset="0"/>
              </a:rPr>
              <a:t>Відкриті</a:t>
            </a:r>
            <a:r>
              <a:rPr lang="ru-RU" dirty="0" smtClean="0">
                <a:cs typeface="Times New Roman" panose="02020603050405020304" pitchFamily="18" charset="0"/>
              </a:rPr>
              <a:t> торги, </a:t>
            </a:r>
            <a:r>
              <a:rPr lang="ru-RU" dirty="0">
                <a:cs typeface="Times New Roman" panose="02020603050405020304" pitchFamily="18" charset="0"/>
              </a:rPr>
              <a:t>повинен бути </a:t>
            </a:r>
            <a:r>
              <a:rPr lang="ru-RU" dirty="0" err="1">
                <a:cs typeface="Times New Roman" panose="02020603050405020304" pitchFamily="18" charset="0"/>
              </a:rPr>
              <a:t>створений</a:t>
            </a:r>
            <a:r>
              <a:rPr lang="ru-RU" dirty="0">
                <a:cs typeface="Times New Roman" panose="02020603050405020304" pitchFamily="18" charset="0"/>
              </a:rPr>
              <a:t> план, з </a:t>
            </a:r>
            <a:r>
              <a:rPr lang="ru-RU" dirty="0" err="1">
                <a:cs typeface="Times New Roman" panose="02020603050405020304" pitchFamily="18" charset="0"/>
              </a:rPr>
              <a:t>якого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uk-UA" dirty="0">
                <a:cs typeface="Times New Roman" panose="02020603050405020304" pitchFamily="18" charset="0"/>
              </a:rPr>
              <a:t>можна  оголосити закупівлю, натиснувши відповідну кнопку </a:t>
            </a:r>
            <a:r>
              <a:rPr lang="uk-UA" b="1" dirty="0">
                <a:solidFill>
                  <a:srgbClr val="0070C0"/>
                </a:solidFill>
                <a:cs typeface="Times New Roman" panose="02020603050405020304" pitchFamily="18" charset="0"/>
              </a:rPr>
              <a:t>«ОГОЛОСИТИ ЦЮ ЗАКУПІВЛЮ».</a:t>
            </a:r>
            <a:endParaRPr lang="ru-RU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DFC1C4-E6AD-4AD5-BF28-E4B80954C8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93" t="81327" r="39436" b="15442"/>
          <a:stretch/>
        </p:blipFill>
        <p:spPr>
          <a:xfrm>
            <a:off x="6663804" y="9634884"/>
            <a:ext cx="11302943" cy="9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36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851" y="2449223"/>
            <a:ext cx="16154255" cy="9687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3018" y="410070"/>
            <a:ext cx="20255346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dirty="0"/>
              <a:t>Дал</a:t>
            </a:r>
            <a:r>
              <a:rPr lang="uk-UA" dirty="0"/>
              <a:t>і відкривається форма завантаження договору. Послідовність дій така сама , як при завантажені  документа  про визнання переможця.</a:t>
            </a:r>
            <a:endParaRPr lang="ru-RU" dirty="0"/>
          </a:p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03927" y="8766950"/>
            <a:ext cx="1468582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kumimoji="0" lang="uk-UA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8364" y="8869371"/>
            <a:ext cx="1219200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kumimoji="0" lang="uk-UA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8364" y="9563947"/>
            <a:ext cx="1313730" cy="637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kumimoji="0" lang="uk-UA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86762" y="8857672"/>
            <a:ext cx="997527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4.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3875277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7599" y="42438"/>
            <a:ext cx="195072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Після того ,як було завантажено файл договору, вираховуємо </a:t>
            </a:r>
            <a:r>
              <a:rPr lang="uk-UA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Ціну</a:t>
            </a:r>
            <a:r>
              <a:rPr lang="ru-RU" b="1" dirty="0">
                <a:solidFill>
                  <a:srgbClr val="0070C0"/>
                </a:solidFill>
              </a:rPr>
              <a:t> договору без ПДВ».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договір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заключений без ПДВ, то у маленькому </a:t>
            </a:r>
            <a:r>
              <a:rPr lang="ru-RU" dirty="0" err="1">
                <a:solidFill>
                  <a:schemeClr val="tx1"/>
                </a:solidFill>
              </a:rPr>
              <a:t>вікні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потрібно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вибрати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сума </a:t>
            </a:r>
            <a:r>
              <a:rPr lang="ru-RU" dirty="0">
                <a:solidFill>
                  <a:srgbClr val="0070C0"/>
                </a:solidFill>
              </a:rPr>
              <a:t>без ПДВ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зазначаємо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b="1" dirty="0">
                <a:solidFill>
                  <a:srgbClr val="0070C0"/>
                </a:solidFill>
              </a:rPr>
              <a:t>Номер договору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rgbClr val="0070C0"/>
                </a:solidFill>
              </a:rPr>
              <a:t>Дату </a:t>
            </a:r>
            <a:r>
              <a:rPr lang="ru-RU" b="1" dirty="0" err="1">
                <a:solidFill>
                  <a:srgbClr val="0070C0"/>
                </a:solidFill>
              </a:rPr>
              <a:t>підписання</a:t>
            </a:r>
            <a:r>
              <a:rPr lang="ru-RU" b="1" dirty="0">
                <a:solidFill>
                  <a:srgbClr val="0070C0"/>
                </a:solidFill>
              </a:rPr>
              <a:t> договору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b="1" dirty="0">
                <a:solidFill>
                  <a:srgbClr val="0070C0"/>
                </a:solidFill>
              </a:rPr>
              <a:t>Дата початку </a:t>
            </a:r>
            <a:r>
              <a:rPr lang="ru-RU" b="1" dirty="0" err="1">
                <a:solidFill>
                  <a:srgbClr val="0070C0"/>
                </a:solidFill>
              </a:rPr>
              <a:t>дії</a:t>
            </a:r>
            <a:r>
              <a:rPr lang="ru-RU" b="1" dirty="0">
                <a:solidFill>
                  <a:srgbClr val="0070C0"/>
                </a:solidFill>
              </a:rPr>
              <a:t>, Дата </a:t>
            </a:r>
            <a:r>
              <a:rPr lang="ru-RU" b="1" dirty="0" err="1">
                <a:solidFill>
                  <a:srgbClr val="0070C0"/>
                </a:solidFill>
              </a:rPr>
              <a:t>завершення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І в </a:t>
            </a:r>
            <a:r>
              <a:rPr lang="ru-RU" dirty="0" err="1">
                <a:solidFill>
                  <a:schemeClr val="tx1"/>
                </a:solidFill>
              </a:rPr>
              <a:t>кінці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натискаємо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Зберегти</a:t>
            </a:r>
            <a:r>
              <a:rPr lang="ru-RU" b="1" dirty="0">
                <a:solidFill>
                  <a:srgbClr val="0070C0"/>
                </a:solidFill>
              </a:rPr>
              <a:t>».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987" y="12283795"/>
            <a:ext cx="2910753" cy="13583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163" y="4247542"/>
            <a:ext cx="16298957" cy="843807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473235" y="6583757"/>
            <a:ext cx="5126183" cy="1025236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03638" y="8052903"/>
            <a:ext cx="4073238" cy="665018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096" y="3646292"/>
            <a:ext cx="15801089" cy="97277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917930" y="3623263"/>
            <a:ext cx="3062288" cy="706719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73235" y="4773892"/>
            <a:ext cx="5126183" cy="1468582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608479" y="4646275"/>
            <a:ext cx="2645570" cy="1163782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17930" y="10113818"/>
            <a:ext cx="3062288" cy="886691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03638" y="11471564"/>
            <a:ext cx="3830762" cy="812231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40987" y="12396406"/>
            <a:ext cx="3256468" cy="1319594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5555165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174" y="4294909"/>
            <a:ext cx="16811198" cy="6068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3748" y="1357103"/>
            <a:ext cx="17138507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Далі</a:t>
            </a: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необхідно</a:t>
            </a: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kumimoji="0" lang="ru-RU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оновити</a:t>
            </a: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сторінку</a:t>
            </a: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, і </a:t>
            </a:r>
            <a:r>
              <a:rPr kumimoji="0" lang="ru-RU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натиснути</a:t>
            </a: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«</a:t>
            </a:r>
            <a:r>
              <a:rPr kumimoji="0" lang="ru-RU" sz="3200" b="1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Накласти</a:t>
            </a: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КЕП/ЕЦП».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53600" y="8534400"/>
            <a:ext cx="4682836" cy="1413164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2471779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46" y="4747778"/>
            <a:ext cx="22579346" cy="5088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6981" y="1664879"/>
            <a:ext cx="19523119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Після завершення процедури, система автоматично сформує </a:t>
            </a: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«Звіт про</a:t>
            </a:r>
            <a:r>
              <a:rPr kumimoji="0" lang="uk-UA" sz="32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проведення процедури».</a:t>
            </a:r>
            <a:r>
              <a:rPr kumimoji="0" lang="uk-UA" sz="32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00073" y="7980218"/>
            <a:ext cx="6096000" cy="914400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618249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2800" y="141385"/>
            <a:ext cx="199057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Відкривається форма </a:t>
            </a:r>
            <a:r>
              <a:rPr lang="uk-UA" b="1" dirty="0">
                <a:solidFill>
                  <a:srgbClr val="0070C0"/>
                </a:solidFill>
              </a:rPr>
              <a:t>«ОСНОВНІ ПАРАМЕТРИ ЗАКУПІВЛІ»,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/>
              <a:t>де вже зафіксована інформація із плану, а саме: </a:t>
            </a:r>
            <a:r>
              <a:rPr lang="uk-UA" i="1" dirty="0"/>
              <a:t>Тип процедури, Очікувана вартість, Опис предмета закупівлі  та Ідентифікатор плану.</a:t>
            </a:r>
            <a:r>
              <a:rPr lang="uk-UA" dirty="0"/>
              <a:t> Далі заповнюємо поле - </a:t>
            </a:r>
            <a:r>
              <a:rPr lang="uk-UA" b="1" dirty="0">
                <a:solidFill>
                  <a:srgbClr val="0070C0"/>
                </a:solidFill>
              </a:rPr>
              <a:t>Розмір мінімального кроку пониження ціни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uk-UA" dirty="0">
                <a:solidFill>
                  <a:schemeClr val="tx1"/>
                </a:solidFill>
              </a:rPr>
              <a:t>визначається в діапазоні від 0.5 до 3% від очікуваної вартості закупівлі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047" b="30434"/>
          <a:stretch/>
        </p:blipFill>
        <p:spPr>
          <a:xfrm>
            <a:off x="2644802" y="4267200"/>
            <a:ext cx="20825065" cy="858981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644802" y="11360727"/>
            <a:ext cx="8605089" cy="1136073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874344" y="11305309"/>
            <a:ext cx="3595523" cy="1136073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31020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28625" y="521979"/>
            <a:ext cx="19506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chemeClr val="tx1"/>
                </a:solidFill>
              </a:rPr>
              <a:t>З переліку обираємо </a:t>
            </a:r>
            <a:r>
              <a:rPr lang="uk-UA" b="1" dirty="0" smtClean="0">
                <a:solidFill>
                  <a:srgbClr val="0070C0"/>
                </a:solidFill>
              </a:rPr>
              <a:t>«Вид предмету закупівлі» </a:t>
            </a:r>
            <a:r>
              <a:rPr lang="uk-UA" dirty="0" smtClean="0">
                <a:solidFill>
                  <a:schemeClr val="tx1"/>
                </a:solidFill>
              </a:rPr>
              <a:t>, та </a:t>
            </a:r>
            <a:r>
              <a:rPr lang="uk-UA" dirty="0">
                <a:solidFill>
                  <a:schemeClr val="tx1"/>
                </a:solidFill>
              </a:rPr>
              <a:t>за необхідності </a:t>
            </a:r>
            <a:r>
              <a:rPr lang="uk-UA" dirty="0" smtClean="0">
                <a:solidFill>
                  <a:schemeClr val="tx1"/>
                </a:solidFill>
              </a:rPr>
              <a:t>ставимо галочку </a:t>
            </a:r>
            <a:r>
              <a:rPr lang="uk-UA" b="1" dirty="0">
                <a:solidFill>
                  <a:srgbClr val="0070C0"/>
                </a:solidFill>
              </a:rPr>
              <a:t>«Електронна гарантія», </a:t>
            </a:r>
            <a:r>
              <a:rPr lang="uk-UA" dirty="0">
                <a:solidFill>
                  <a:schemeClr val="tx1"/>
                </a:solidFill>
              </a:rPr>
              <a:t>якщо дана вимога прописана в тендерній документації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625" y="2603790"/>
            <a:ext cx="17260144" cy="338137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017818" y="2612951"/>
            <a:ext cx="4168805" cy="1098337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17818" y="4523090"/>
            <a:ext cx="4210029" cy="1471234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756" y="6806126"/>
            <a:ext cx="22871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Наступний розділ для заповнення </a:t>
            </a:r>
            <a:r>
              <a:rPr lang="uk-UA" b="1" dirty="0">
                <a:solidFill>
                  <a:srgbClr val="0070C0"/>
                </a:solidFill>
              </a:rPr>
              <a:t>«</a:t>
            </a:r>
            <a:r>
              <a:rPr lang="ru-RU" b="1" cap="all" dirty="0">
                <a:solidFill>
                  <a:srgbClr val="0070C0"/>
                </a:solidFill>
              </a:rPr>
              <a:t>ЗАГАЛЬНА ІНФОРМАЦІЯ ПРО ЗАКУПІВЛЮ</a:t>
            </a:r>
            <a:r>
              <a:rPr lang="ru-RU" b="1" dirty="0">
                <a:solidFill>
                  <a:srgbClr val="0070C0"/>
                </a:solidFill>
              </a:rPr>
              <a:t>».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Опис</a:t>
            </a:r>
            <a:r>
              <a:rPr lang="ru-RU" b="1" dirty="0">
                <a:solidFill>
                  <a:srgbClr val="0070C0"/>
                </a:solidFill>
              </a:rPr>
              <a:t>  предмета </a:t>
            </a:r>
            <a:r>
              <a:rPr lang="ru-RU" b="1" dirty="0" err="1">
                <a:solidFill>
                  <a:srgbClr val="0070C0"/>
                </a:solidFill>
              </a:rPr>
              <a:t>закупівлі</a:t>
            </a:r>
            <a:r>
              <a:rPr lang="ru-RU" b="1" dirty="0" smtClean="0">
                <a:solidFill>
                  <a:srgbClr val="0070C0"/>
                </a:solidFill>
              </a:rPr>
              <a:t>»  </a:t>
            </a:r>
            <a:r>
              <a:rPr lang="ru-RU" dirty="0">
                <a:solidFill>
                  <a:schemeClr val="tx1"/>
                </a:solidFill>
              </a:rPr>
              <a:t>автоматично </a:t>
            </a:r>
            <a:r>
              <a:rPr lang="ru-RU" dirty="0" err="1">
                <a:solidFill>
                  <a:schemeClr val="tx1"/>
                </a:solidFill>
              </a:rPr>
              <a:t>підягнувся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плану. Поле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Примітки</a:t>
            </a:r>
            <a:r>
              <a:rPr lang="ru-RU" b="1" dirty="0">
                <a:solidFill>
                  <a:srgbClr val="0070C0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>не </a:t>
            </a:r>
            <a:r>
              <a:rPr lang="ru-RU" dirty="0" err="1">
                <a:solidFill>
                  <a:schemeClr val="tx1"/>
                </a:solidFill>
              </a:rPr>
              <a:t>обов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ru-RU" dirty="0" err="1">
                <a:solidFill>
                  <a:schemeClr val="tx1"/>
                </a:solidFill>
              </a:rPr>
              <a:t>язково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заповнення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933" y="8448783"/>
            <a:ext cx="17761527" cy="509959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728625" y="10998582"/>
            <a:ext cx="4210029" cy="1471234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77933" y="12542813"/>
            <a:ext cx="2895598" cy="819778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51311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965" y="4149770"/>
            <a:ext cx="19490758" cy="79670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23855" y="282338"/>
            <a:ext cx="194347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Зазначаємо  </a:t>
            </a:r>
            <a:r>
              <a:rPr lang="uk-UA" b="1" dirty="0">
                <a:solidFill>
                  <a:srgbClr val="0070C0"/>
                </a:solidFill>
              </a:rPr>
              <a:t>«СПЕЦІФІКАЦІЮ ЗАКУПІВЛІ». </a:t>
            </a:r>
            <a:r>
              <a:rPr lang="uk-UA" dirty="0">
                <a:solidFill>
                  <a:schemeClr val="tx1"/>
                </a:solidFill>
              </a:rPr>
              <a:t>Прописуємо назву предмета у графі </a:t>
            </a:r>
            <a:r>
              <a:rPr lang="uk-UA" b="1" dirty="0">
                <a:solidFill>
                  <a:srgbClr val="0070C0"/>
                </a:solidFill>
              </a:rPr>
              <a:t>«Конкретна назва предмета закупівлі» , </a:t>
            </a:r>
            <a:r>
              <a:rPr lang="uk-UA" dirty="0">
                <a:solidFill>
                  <a:schemeClr val="tx1"/>
                </a:solidFill>
              </a:rPr>
              <a:t>вказуємо </a:t>
            </a:r>
            <a:r>
              <a:rPr lang="uk-UA" b="1" dirty="0">
                <a:solidFill>
                  <a:srgbClr val="0070C0"/>
                </a:solidFill>
              </a:rPr>
              <a:t>Кількість, </a:t>
            </a:r>
            <a:r>
              <a:rPr lang="uk-UA" dirty="0">
                <a:solidFill>
                  <a:schemeClr val="tx1"/>
                </a:solidFill>
              </a:rPr>
              <a:t> із переліку обираємо </a:t>
            </a:r>
            <a:r>
              <a:rPr lang="uk-UA" b="1" dirty="0">
                <a:solidFill>
                  <a:srgbClr val="0070C0"/>
                </a:solidFill>
              </a:rPr>
              <a:t>Одиницю </a:t>
            </a:r>
            <a:r>
              <a:rPr lang="uk-UA" b="1" dirty="0" smtClean="0">
                <a:solidFill>
                  <a:srgbClr val="0070C0"/>
                </a:solidFill>
              </a:rPr>
              <a:t>виміру</a:t>
            </a:r>
            <a:r>
              <a:rPr lang="uk-UA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Далі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необхідно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вказати</a:t>
            </a:r>
            <a:r>
              <a:rPr lang="ru-RU" dirty="0">
                <a:solidFill>
                  <a:schemeClr val="tx1"/>
                </a:solidFill>
              </a:rPr>
              <a:t> код ДК, </a:t>
            </a:r>
            <a:r>
              <a:rPr lang="ru-RU" dirty="0" err="1">
                <a:solidFill>
                  <a:schemeClr val="tx1"/>
                </a:solidFill>
              </a:rPr>
              <a:t>згідно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Класифікації</a:t>
            </a:r>
            <a:r>
              <a:rPr lang="ru-RU" b="1" dirty="0">
                <a:solidFill>
                  <a:srgbClr val="0070C0"/>
                </a:solidFill>
              </a:rPr>
              <a:t> за ДК 021:2015.</a:t>
            </a:r>
          </a:p>
        </p:txBody>
      </p:sp>
      <p:sp>
        <p:nvSpPr>
          <p:cNvPr id="9" name="Овал 8"/>
          <p:cNvSpPr/>
          <p:nvPr/>
        </p:nvSpPr>
        <p:spPr>
          <a:xfrm>
            <a:off x="2479965" y="5846618"/>
            <a:ext cx="6996544" cy="1163782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86001" y="7275295"/>
            <a:ext cx="8437417" cy="1385455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371126" y="7275295"/>
            <a:ext cx="2909455" cy="1123877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86001" y="10474036"/>
            <a:ext cx="5694217" cy="1080655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546547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46764" y="0"/>
            <a:ext cx="1986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Наступне зазначаємо </a:t>
            </a:r>
            <a:r>
              <a:rPr lang="uk-UA" b="1" dirty="0">
                <a:solidFill>
                  <a:srgbClr val="0070C0"/>
                </a:solidFill>
              </a:rPr>
              <a:t>«Місце поставки або місце виконання робіт чи надання послуг», </a:t>
            </a:r>
            <a:r>
              <a:rPr lang="uk-UA" dirty="0">
                <a:solidFill>
                  <a:schemeClr val="tx1"/>
                </a:solidFill>
              </a:rPr>
              <a:t>а саме : </a:t>
            </a:r>
            <a:r>
              <a:rPr lang="uk-UA" i="1" dirty="0">
                <a:solidFill>
                  <a:schemeClr val="tx1"/>
                </a:solidFill>
              </a:rPr>
              <a:t>Країна , Регіон/Область, Населений пункт , Адреса, Поштовий індекс , Початкова дата поставки </a:t>
            </a:r>
            <a:r>
              <a:rPr lang="uk-UA" dirty="0">
                <a:solidFill>
                  <a:schemeClr val="tx1"/>
                </a:solidFill>
              </a:rPr>
              <a:t>(не </a:t>
            </a:r>
            <a:r>
              <a:rPr lang="uk-UA" dirty="0" err="1">
                <a:solidFill>
                  <a:schemeClr val="tx1"/>
                </a:solidFill>
              </a:rPr>
              <a:t>обов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 err="1">
                <a:solidFill>
                  <a:schemeClr val="tx1"/>
                </a:solidFill>
              </a:rPr>
              <a:t>язково</a:t>
            </a:r>
            <a:r>
              <a:rPr lang="uk-UA" dirty="0">
                <a:solidFill>
                  <a:schemeClr val="tx1"/>
                </a:solidFill>
              </a:rPr>
              <a:t> заповнювати)</a:t>
            </a:r>
            <a:r>
              <a:rPr lang="uk-UA" i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, </a:t>
            </a:r>
            <a:r>
              <a:rPr lang="uk-UA" i="1" dirty="0">
                <a:solidFill>
                  <a:schemeClr val="tx1"/>
                </a:solidFill>
              </a:rPr>
              <a:t>Кінцевий строк поставки, виконання робіт чи надання послуг.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C0BB6E8-A1E4-404C-B9CD-4CE1C5C47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5" t="21247" r="21157" b="22335"/>
          <a:stretch/>
        </p:blipFill>
        <p:spPr>
          <a:xfrm>
            <a:off x="3060440" y="2475271"/>
            <a:ext cx="20348972" cy="1124072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901820" y="3186545"/>
            <a:ext cx="1289887" cy="609600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01820" y="4174910"/>
            <a:ext cx="2342833" cy="499456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37163" y="5053131"/>
            <a:ext cx="2509087" cy="678673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01820" y="6123709"/>
            <a:ext cx="1670180" cy="503949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37163" y="6927273"/>
            <a:ext cx="2509087" cy="757823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01820" y="9249531"/>
            <a:ext cx="6012873" cy="935083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765843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23855" y="582276"/>
            <a:ext cx="2033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Якщо потрібно додати ще один предмет до закупівлі, то натискаємо </a:t>
            </a:r>
            <a:r>
              <a:rPr lang="uk-UA" b="1" dirty="0">
                <a:solidFill>
                  <a:srgbClr val="0070C0"/>
                </a:solidFill>
              </a:rPr>
              <a:t>«Додати предмет закупівлі».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CD5079B-1C8F-402B-9C74-5D829826A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4" t="51445" r="65783" b="44467"/>
          <a:stretch/>
        </p:blipFill>
        <p:spPr>
          <a:xfrm>
            <a:off x="9746249" y="1664879"/>
            <a:ext cx="4795934" cy="7966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D0915B6-4A6B-4501-B784-C6B2CA6638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6" t="20694" r="38912" b="17438"/>
          <a:stretch/>
        </p:blipFill>
        <p:spPr>
          <a:xfrm>
            <a:off x="5891433" y="3440723"/>
            <a:ext cx="11840547" cy="102752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05744" y="2648487"/>
            <a:ext cx="207541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Відкриється аналогічна форма заповнення розділу </a:t>
            </a:r>
            <a:r>
              <a:rPr lang="uk-UA" b="1" dirty="0">
                <a:solidFill>
                  <a:srgbClr val="0070C0"/>
                </a:solidFill>
              </a:rPr>
              <a:t>«СПЕЦИФІКАЦІЯ ЗАКУПІВЛІ».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46249" y="1413273"/>
            <a:ext cx="5036549" cy="1235214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67119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0509" y="0"/>
            <a:ext cx="19807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Наступний розділ </a:t>
            </a:r>
            <a:r>
              <a:rPr lang="uk-UA" b="1" dirty="0">
                <a:solidFill>
                  <a:srgbClr val="0070C0"/>
                </a:solidFill>
              </a:rPr>
              <a:t>«УМОВИ ОПЛАТИ ЗГІДНО З ДОГОВОРОМ».</a:t>
            </a:r>
            <a:r>
              <a:rPr lang="uk-UA" dirty="0">
                <a:solidFill>
                  <a:schemeClr val="tx1"/>
                </a:solidFill>
              </a:rPr>
              <a:t> Натискаємо </a:t>
            </a:r>
            <a:r>
              <a:rPr lang="uk-UA" b="1" dirty="0">
                <a:solidFill>
                  <a:srgbClr val="0070C0"/>
                </a:solidFill>
              </a:rPr>
              <a:t>«Додати умову оплати згідно з договором про закупівлю». </a:t>
            </a:r>
            <a:r>
              <a:rPr lang="uk-UA" dirty="0">
                <a:solidFill>
                  <a:schemeClr val="tx1"/>
                </a:solidFill>
              </a:rPr>
              <a:t>Спочатку обираємо </a:t>
            </a:r>
            <a:r>
              <a:rPr lang="uk-UA" b="1" dirty="0">
                <a:solidFill>
                  <a:srgbClr val="0070C0"/>
                </a:solidFill>
              </a:rPr>
              <a:t>Подію </a:t>
            </a:r>
            <a:r>
              <a:rPr lang="uk-UA" dirty="0">
                <a:solidFill>
                  <a:schemeClr val="tx1"/>
                </a:solidFill>
              </a:rPr>
              <a:t>після якої буде оплата по договору, </a:t>
            </a:r>
            <a:r>
              <a:rPr lang="uk-UA" b="1" dirty="0">
                <a:solidFill>
                  <a:srgbClr val="0070C0"/>
                </a:solidFill>
              </a:rPr>
              <a:t>Опис </a:t>
            </a:r>
            <a:r>
              <a:rPr lang="uk-UA" dirty="0">
                <a:solidFill>
                  <a:schemeClr val="tx1"/>
                </a:solidFill>
              </a:rPr>
              <a:t>-</a:t>
            </a: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не </a:t>
            </a:r>
            <a:r>
              <a:rPr lang="uk-UA" dirty="0" err="1">
                <a:solidFill>
                  <a:schemeClr val="tx1"/>
                </a:solidFill>
              </a:rPr>
              <a:t>обов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 err="1">
                <a:solidFill>
                  <a:schemeClr val="tx1"/>
                </a:solidFill>
              </a:rPr>
              <a:t>язкове</a:t>
            </a:r>
            <a:r>
              <a:rPr lang="uk-UA" dirty="0">
                <a:solidFill>
                  <a:schemeClr val="tx1"/>
                </a:solidFill>
              </a:rPr>
              <a:t> поле для заповнення ( тільки у випадку коли обираємо </a:t>
            </a:r>
            <a:r>
              <a:rPr lang="uk-UA" b="1" dirty="0">
                <a:solidFill>
                  <a:srgbClr val="0070C0"/>
                </a:solidFill>
              </a:rPr>
              <a:t>Подію </a:t>
            </a:r>
            <a:r>
              <a:rPr lang="uk-UA" b="1" dirty="0">
                <a:solidFill>
                  <a:schemeClr val="tx1"/>
                </a:solidFill>
              </a:rPr>
              <a:t>– </a:t>
            </a:r>
            <a:r>
              <a:rPr lang="uk-UA" b="1" dirty="0">
                <a:solidFill>
                  <a:srgbClr val="0070C0"/>
                </a:solidFill>
              </a:rPr>
              <a:t>«Інше»</a:t>
            </a:r>
            <a:r>
              <a:rPr lang="uk-UA" dirty="0">
                <a:solidFill>
                  <a:schemeClr val="tx1"/>
                </a:solidFill>
              </a:rPr>
              <a:t>,</a:t>
            </a: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тоді </a:t>
            </a:r>
            <a:r>
              <a:rPr lang="uk-UA" dirty="0" err="1">
                <a:solidFill>
                  <a:schemeClr val="tx1"/>
                </a:solidFill>
              </a:rPr>
              <a:t>обов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 err="1">
                <a:solidFill>
                  <a:schemeClr val="tx1"/>
                </a:solidFill>
              </a:rPr>
              <a:t>язково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заначаємо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Опис </a:t>
            </a:r>
            <a:r>
              <a:rPr lang="uk-UA" dirty="0">
                <a:solidFill>
                  <a:schemeClr val="tx1"/>
                </a:solidFill>
              </a:rPr>
              <a:t>).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Тип оплати  </a:t>
            </a:r>
            <a:r>
              <a:rPr lang="uk-UA" dirty="0">
                <a:solidFill>
                  <a:schemeClr val="tx1"/>
                </a:solidFill>
              </a:rPr>
              <a:t>- Аванс чи Після оплата , </a:t>
            </a:r>
            <a:r>
              <a:rPr lang="uk-UA" b="1" dirty="0">
                <a:solidFill>
                  <a:srgbClr val="0070C0"/>
                </a:solidFill>
              </a:rPr>
              <a:t>Розмір оплати </a:t>
            </a:r>
            <a:r>
              <a:rPr lang="uk-UA" dirty="0">
                <a:solidFill>
                  <a:schemeClr val="tx1"/>
                </a:solidFill>
              </a:rPr>
              <a:t>( зазначається у відсотках), </a:t>
            </a:r>
            <a:r>
              <a:rPr lang="uk-UA" b="1" dirty="0">
                <a:solidFill>
                  <a:srgbClr val="0070C0"/>
                </a:solidFill>
              </a:rPr>
              <a:t>Період</a:t>
            </a:r>
            <a:r>
              <a:rPr lang="uk-UA" dirty="0">
                <a:solidFill>
                  <a:schemeClr val="tx1"/>
                </a:solidFill>
              </a:rPr>
              <a:t>, тобто у який період буде оплата по договору, ставимо цифру та з переліку обираємо які це будуть дні( робочі, банківські, календарні).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107C948-B43F-48A9-B3BA-BF90C2D2B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78" t="50557" r="53608" b="45374"/>
          <a:stretch/>
        </p:blipFill>
        <p:spPr>
          <a:xfrm>
            <a:off x="7065343" y="4819749"/>
            <a:ext cx="10752078" cy="953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440" y="6047709"/>
            <a:ext cx="17778711" cy="766829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060440" y="7670736"/>
            <a:ext cx="1239276" cy="803564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60440" y="8835539"/>
            <a:ext cx="1239276" cy="803564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45594" y="10095030"/>
            <a:ext cx="1987421" cy="622935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25896" y="11089732"/>
            <a:ext cx="2347640" cy="692727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65484" y="12787825"/>
            <a:ext cx="2347640" cy="692727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65343" y="4819749"/>
            <a:ext cx="11111821" cy="953297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416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12A393-F17C-43AD-B519-19D615DC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6" y="521979"/>
            <a:ext cx="2391884" cy="228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91345" y="552528"/>
            <a:ext cx="196500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Бувають випадки коли декілька умов оплати. В такому разі потрібно натиснути «</a:t>
            </a:r>
            <a:r>
              <a:rPr lang="uk-UA" b="1" dirty="0">
                <a:solidFill>
                  <a:srgbClr val="0070C0"/>
                </a:solidFill>
              </a:rPr>
              <a:t>Додати умову оплати згідно з договором про закупівлю», </a:t>
            </a:r>
            <a:r>
              <a:rPr lang="uk-UA" dirty="0">
                <a:solidFill>
                  <a:schemeClr val="tx1"/>
                </a:solidFill>
              </a:rPr>
              <a:t> відкриється аналогічна форма заповнення умов оплати.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44" y="2807780"/>
            <a:ext cx="15835747" cy="1043933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658754" y="12533108"/>
            <a:ext cx="10248737" cy="714011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18033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oboto Medium"/>
        <a:ea typeface="Roboto Medium"/>
        <a:cs typeface="Roboto Medium"/>
      </a:majorFont>
      <a:minorFont>
        <a:latin typeface="Roboto Medium"/>
        <a:ea typeface="Roboto Medium"/>
        <a:cs typeface="Roboto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ts val="4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"/>
            <a:ea typeface="Roboto"/>
            <a:cs typeface="Roboto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oboto Medium"/>
        <a:ea typeface="Roboto Medium"/>
        <a:cs typeface="Roboto Medium"/>
      </a:majorFont>
      <a:minorFont>
        <a:latin typeface="Roboto Medium"/>
        <a:ea typeface="Roboto Medium"/>
        <a:cs typeface="Roboto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ts val="4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"/>
            <a:ea typeface="Roboto"/>
            <a:cs typeface="Roboto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1070</Words>
  <Application>Microsoft Office PowerPoint</Application>
  <PresentationFormat>Произвольный</PresentationFormat>
  <Paragraphs>40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Helvetica Neue</vt:lpstr>
      <vt:lpstr>Helvetica Neue Light</vt:lpstr>
      <vt:lpstr>Helvetica Neue Medium</vt:lpstr>
      <vt:lpstr>Roboto</vt:lpstr>
      <vt:lpstr>Roboto Medium</vt:lpstr>
      <vt:lpstr>Times New Roman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dzo-3</cp:lastModifiedBy>
  <cp:revision>129</cp:revision>
  <dcterms:modified xsi:type="dcterms:W3CDTF">2020-09-23T08:56:39Z</dcterms:modified>
</cp:coreProperties>
</file>